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65" r:id="rId2"/>
  </p:sldMasterIdLst>
  <p:notesMasterIdLst>
    <p:notesMasterId r:id="rId33"/>
  </p:notesMasterIdLst>
  <p:sldIdLst>
    <p:sldId id="257" r:id="rId3"/>
    <p:sldId id="273" r:id="rId4"/>
    <p:sldId id="315" r:id="rId5"/>
    <p:sldId id="316" r:id="rId6"/>
    <p:sldId id="317" r:id="rId7"/>
    <p:sldId id="302" r:id="rId8"/>
    <p:sldId id="277" r:id="rId9"/>
    <p:sldId id="306" r:id="rId10"/>
    <p:sldId id="261" r:id="rId11"/>
    <p:sldId id="260" r:id="rId12"/>
    <p:sldId id="281" r:id="rId13"/>
    <p:sldId id="323" r:id="rId14"/>
    <p:sldId id="322" r:id="rId15"/>
    <p:sldId id="321" r:id="rId16"/>
    <p:sldId id="278" r:id="rId17"/>
    <p:sldId id="263" r:id="rId18"/>
    <p:sldId id="259" r:id="rId19"/>
    <p:sldId id="319" r:id="rId20"/>
    <p:sldId id="324" r:id="rId21"/>
    <p:sldId id="320" r:id="rId22"/>
    <p:sldId id="289" r:id="rId23"/>
    <p:sldId id="332" r:id="rId24"/>
    <p:sldId id="333" r:id="rId25"/>
    <p:sldId id="325" r:id="rId26"/>
    <p:sldId id="326" r:id="rId27"/>
    <p:sldId id="327" r:id="rId28"/>
    <p:sldId id="328" r:id="rId29"/>
    <p:sldId id="329" r:id="rId30"/>
    <p:sldId id="330" r:id="rId31"/>
    <p:sldId id="25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ітлий стиль 2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3121-B2BE-4814-B749-1FDD8E56BD40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F3F2-4EAE-41A3-8947-89DB72E2CBA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87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295A3-BC17-4F14-9D32-8E0B20132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B5505F-6E0C-48FE-910D-2EE56B3E8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79B535-1B9D-4623-8812-25ED2400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E6E9743-C8EA-4B99-BE29-A5D46D85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B0C84D-B1D9-44C2-AA0A-98B73A3C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13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B3684-1B62-425F-AB95-499A6337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B6058B9-9C62-4C0C-8B40-3BDA37808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77750C-6F30-4F73-BCA4-6579496B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E0EBA3-78B6-47EE-9C39-0827A6CD0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8ABCF4-F036-439E-B523-A51187AE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97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7CF1FCE-7D66-46F4-94F5-129387E94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C00EC8-E3BD-467D-B801-FA9E35B5A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E7D25C-E17A-4ADE-BD3C-1ED83B74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3A075F-64E4-47F4-9178-2721C0FA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E081A2-250D-442B-BB05-1E362A96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655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76E7-7FD7-4A41-A3D9-924D1021D6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4465-355A-4A43-A4E1-F3C68847D88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63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63D81-B079-4A25-A00C-6E4ECC70D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B80CA59-EEFB-4955-9E1D-97F09E72B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72ED0A-5489-41BC-A051-20FF3775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12B092-CC03-4F5C-A382-A269DB36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329975-C982-4064-8317-68C91750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93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D366-B023-4726-A44A-9D3C5FFE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C1BBB6-9F4D-43B4-B397-ECD96E445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529C11-E6B8-4B25-95CB-61B006F8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5D5EB7-85E3-4059-988E-84C412C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F157E6-FE90-48BD-9519-1A163CFA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20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4594B-4841-4DC9-AB0B-CBF596AF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7DA114-52E0-472F-9C68-81FBA8CCE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F303F1-D6D6-49B6-AD94-AFA06A1F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52968D-A945-42CC-8A75-87FF141A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D40A98-759E-4481-A31F-F643D46F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08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EBCD4-EC60-4E2D-BF09-3F42644D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36D349-69E8-4D80-A75B-F189F73F6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BB72D-14B6-4028-BF9B-A3C8B5B2E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91DFB5-7F6A-4EF3-B9D1-00B79361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738A461-9304-4BF7-AEB5-97163123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894F5E-F173-4C7A-93A5-084E3615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6584D-4AB8-45E3-BE9D-00C77579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55916F-ADD4-4CF1-9ADA-AD4BDD3F3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0C8FAC5-8E5F-42FD-A75E-0DFA1C36C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21F3E9-B940-4957-B0FE-1841F4FF0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9E7FB9-5BE4-4E31-9B96-B3BFEE012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130C9FB-F274-485E-BEAE-A329337F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57459D4-9643-40AD-A5EB-D69CBAE7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612BBC-F65A-4BC8-9950-0518ED69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58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FE177-C542-43C0-908B-0BF09845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A291C8-9B52-447E-9C33-D5583E51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3584202-E50F-461C-BA8A-2666F083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D6A979D-F9BB-4DF2-BB57-1B2CC483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4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8A52DA4-333A-4D54-B0CC-EA16DF3A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509292-AB6B-4B28-8F76-DAF3B40C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B9A67F0-A476-4A63-8843-158B84BB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226C1-BE81-41AA-B653-0C304276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0278CA3-A4E7-496F-A2AC-0B7F259F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0AE9F4-51E7-49A9-9180-2B9330A6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47F06D-D66B-408B-AA41-0DDD7630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EDBD5D-C55A-44E1-946C-134278F9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42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03BC7-772F-4029-9FC6-E557F712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CB65FF-D15A-4FB4-BEB4-9D87EAD7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6F3C93-A442-4ED1-A5ED-2574BF904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09CBF7-F929-4C29-AA29-75D5C496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FDDF4F7-2E23-4387-B1BC-4FAEF37E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563D1E-6FB9-4BCA-AB0C-2F0EADC2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78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AE752-5905-458C-B664-9947C96D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6B111D-0A43-47FF-BD7E-83C6B1C09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A1C788-5E7F-4832-B2D7-4AA40B953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1B0F10-DFD7-4F5D-966A-DC9E7DA2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AE3FC50-DB15-455C-9F90-521206C56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88EA836-0F71-4C44-967D-1F9AE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49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6E724-8C08-42C0-BB01-26C9CF07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D8E8AB-68FB-4291-8F9D-1B7FA7F27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208CA6-2D33-4685-8A04-7D5D9E10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43659-3617-451A-9D62-514C254C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4BF3747-6C97-4D4C-B419-78D2D84B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86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A2FCDAA-2BB8-4113-91E0-5FFDF09B4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298C0F-1576-4453-8832-274068B5D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09665BD-6555-45EA-95F8-D84BC61B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3ACF73-3D92-4B52-9CAD-15180AFD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D29EA6-AD6B-4688-8CDB-D989F044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4E886-E993-49D3-9C23-91E3AFE6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40BA622-BE53-4929-99D2-6B836A032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E8E142-6699-40A8-84BA-D97592AC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DEE424-FEF9-41ED-AA56-322D8E85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4D0244-1A97-4CD0-BF41-E8BC03E2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89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763F8-B95F-4F5C-B3F3-318740DD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D34DE3-72AA-41F1-87BC-763FA3EC6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602194-16F4-4B48-97F4-B48852F2A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80B94A-A203-4D99-B0D3-1BA366065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ABF3AD-AB79-49D4-9289-A5CEBCDD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1EE22B-F3B5-4FFC-8157-57A6D370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675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1A71D-7539-43BA-A041-2EB67C10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FD8EB3-6127-4F8B-8EE6-7C832C29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36C67-252D-464C-91B6-E744A91E3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5BBF89E-5709-4445-A2E8-2FACB83F1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87EC7A7-C2E1-4858-B4BE-9636FC8B7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E1369B-24B4-44FB-8D83-CB53D604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A09E0C-8284-4C5F-BB66-70B209DD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7901F86-35EA-4D57-BB08-C32BC1B8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363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492F9-FA63-4863-8CED-25968D59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0BB659C-889E-4516-BA73-3E5599AF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CB4937-336B-435B-A3FB-764A4182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D64A66-43A3-401A-A8C5-614E40BD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893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B7D3AA5-1103-4BCD-8743-DBC213CA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D08700D-C370-4CD4-83FB-0B82D3B7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073F11-8264-4556-873F-905BE8F3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28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8DFCF-0516-4B94-B540-2F28B33C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693297-23E8-46D9-ABA3-5CFAAEBB4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951978-2B85-4EDB-A70A-8F7013482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3971EA0-1E70-4136-9D8B-61AE7B12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27369B-86B2-412A-A74C-B76DAC39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D311D4B-6A26-4583-9591-2BC94F8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47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DB85E-0544-40B8-8E45-DAE99FC0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A2AADC0-CB9E-46E0-B5AE-E1652283B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C396FC0-80FE-4E38-BEC4-F7745D2C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5A92B7-3E16-4ADF-931E-72B02D3D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9AEC9-1AA3-4BF8-BC3F-DA88FB9A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F0F8F4-0C72-4910-A4C1-3D72F85C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939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56CAEAD-6481-4A24-8903-4C28F11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0F33C3-B662-41F6-B666-E7F4DAD58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735999-22D7-44CF-B8EC-B8304E5DE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B48ED-4FBB-474D-BB3E-7026384F4063}" type="datetimeFigureOut">
              <a:rPr lang="uk-UA" smtClean="0"/>
              <a:pPr/>
              <a:t>27.05.2024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4F6DD4-97DE-4206-9226-C61875754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070B9-0F95-42D6-8330-B8F3461C6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47D67-3AF3-4C7E-9ACD-3FC864FE808F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98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1F917EC-C706-4EFE-A0E3-65A8220A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948864-2A6C-44C1-8952-9453431DA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099269-99D4-480F-A9C7-7AFD32105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DD8AA1-FE3D-41EA-A878-4F9B2E1A7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6C2B2A-0F5B-4FC3-9B4F-1A3CFB24B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F706-C219-4D40-93C2-802BF784DC85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1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esentation-2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0" y="404664"/>
            <a:ext cx="6445042" cy="518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F7DAB-B826-4F86-8ED1-4B6B8CAD4F73}"/>
              </a:ext>
            </a:extLst>
          </p:cNvPr>
          <p:cNvSpPr txBox="1"/>
          <p:nvPr/>
        </p:nvSpPr>
        <p:spPr>
          <a:xfrm>
            <a:off x="6804248" y="404664"/>
            <a:ext cx="2232248" cy="5016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        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Тема: «Організація (система) лісового насінництва та </a:t>
            </a:r>
            <a:r>
              <a:rPr lang="uk-UA" sz="2000" dirty="0" err="1">
                <a:solidFill>
                  <a:schemeClr val="accent6">
                    <a:lumMod val="75000"/>
                  </a:schemeClr>
                </a:solidFill>
              </a:rPr>
              <a:t>розсадництва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. Лісове насінництво».</a:t>
            </a:r>
          </a:p>
          <a:p>
            <a:pPr algn="just"/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Лектор - </a:t>
            </a:r>
            <a:r>
              <a:rPr lang="uk-UA" sz="2000" dirty="0" err="1">
                <a:solidFill>
                  <a:schemeClr val="accent6">
                    <a:lumMod val="75000"/>
                  </a:schemeClr>
                </a:solidFill>
              </a:rPr>
              <a:t>Куклишин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 Валентина Олександрівна - </a:t>
            </a:r>
          </a:p>
          <a:p>
            <a:pPr algn="just"/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начальник відділу моніторингу, селекції та лісових репродуктивних ресурсів ДО </a:t>
            </a:r>
            <a:r>
              <a:rPr lang="uk-UA" sz="2000" dirty="0" err="1">
                <a:solidFill>
                  <a:schemeClr val="accent6">
                    <a:lumMod val="75000"/>
                  </a:schemeClr>
                </a:solidFill>
              </a:rPr>
              <a:t>“Український</a:t>
            </a:r>
            <a:r>
              <a:rPr lang="uk-UA" sz="2000" dirty="0">
                <a:solidFill>
                  <a:schemeClr val="accent6">
                    <a:lumMod val="75000"/>
                  </a:schemeClr>
                </a:solidFill>
              </a:rPr>
              <a:t> ЛСЦ”</a:t>
            </a:r>
          </a:p>
        </p:txBody>
      </p:sp>
    </p:spTree>
    <p:extLst>
      <p:ext uri="{BB962C8B-B14F-4D97-AF65-F5344CB8AC3E}">
        <p14:creationId xmlns:p14="http://schemas.microsoft.com/office/powerpoint/2010/main" val="45476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365126"/>
            <a:ext cx="2664297" cy="6160218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uk-UA" sz="2000" dirty="0"/>
              <a:t> </a:t>
            </a:r>
            <a:r>
              <a:rPr lang="uk-UA" sz="2000" b="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Відповідне натурне оформлення плюсового дерева (чорна фарба номерів на білому фоні смуги) а також за відсутності інформаційної таблички, його ідентифікація на фото (знизу у правому куті,  тут слід добавити координати </a:t>
            </a:r>
            <a:r>
              <a:rPr lang="uk-UA" sz="2000" b="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геопозиціонування</a:t>
            </a:r>
            <a:r>
              <a:rPr lang="uk-UA" sz="2000" b="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b="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Documents and Settings\Admin\Рабочий стол\Інвкнтаризація-2018\DSC06590.jpg">
            <a:extLst>
              <a:ext uri="{FF2B5EF4-FFF2-40B4-BE49-F238E27FC236}">
                <a16:creationId xmlns:a16="http://schemas.microsoft.com/office/drawing/2014/main" id="{8E8FBF1C-3FA0-4606-BE50-6642096E22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5126"/>
            <a:ext cx="5400601" cy="61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4" y="365126"/>
            <a:ext cx="6840762" cy="1407689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Плюсові дерева на підставі висновків наукового випробовування передачі ознак чи властивостей визнаються «елітними</a:t>
            </a:r>
            <a:r>
              <a:rPr lang="uk-UA" sz="2000" dirty="0"/>
              <a:t>».</a:t>
            </a:r>
            <a:br>
              <a:rPr lang="uk-UA" sz="1350" dirty="0"/>
            </a:b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Елітні дерева відзначають нанесенням паралельно існуючій позначці плюсового дерева ще однієї смуги червоного кольору шириною не менше 5 см без будь-яких написів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Documents and Settings\Admin\Рабочий стол\Інвкнтаризація-2018\DSC06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200" y="1944870"/>
            <a:ext cx="6813136" cy="45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69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65127"/>
            <a:ext cx="5500726" cy="9921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3500438"/>
            <a:ext cx="3643338" cy="26765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9938" name="Picture 2" descr="C:\Documents and Settings\Admin\Рабочий стол\Фото презентація\DSC05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-1322388"/>
            <a:ext cx="7129463" cy="950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6884905-C228-453D-8BFE-7A15E114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0" y="227392"/>
            <a:ext cx="7886700" cy="60932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7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ПЛНД (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А02.4 009940064 002 2017)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1214D-3F64-499E-864F-D3B18CF76BE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402" y="1308937"/>
            <a:ext cx="7793447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Формування ПЛНД</a:t>
            </a:r>
          </a:p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2.4.2. ПЛНД створюють двома способами: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формуванням шляхом зрідження спеціально відібраних деревостанів;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садінням саджанців (сіянців) за плантаційним типом. </a:t>
            </a:r>
          </a:p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2.4.4. Основним заходом для покращення якісного складу ПЛНД, доброго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і освітлення крон, раннього і рясного плодоношення, створення зручних умов для заготівлі шишок і плодів є рубки догляду.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Зріджування деревостанів проводять згідно «Правил поліпшення якісного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складу лісів» (Постанова КМУ № 724 від 12.05.2007) в декілька етапів, шляхом видалення окремих дерев або їхніх груп.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рядовому способі видаляють окремі ряди. При коридорному способі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прорубують коридори завширшки від 6 до 10 м і залишають куліси завширшки до 4 м, в яких здійснюють рівномірне зріджування. В лісових культурах </a:t>
            </a:r>
            <a:r>
              <a:rPr lang="uk-UA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рядивидаляють</a:t>
            </a: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один або два прийоми (залежно від початкової зімкненості і розміщення садивних місць). Відстань між рядами після завершення зрідження має бути – 7–10 м.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580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F6632-380F-47DC-B471-F13E5CA9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38" y="365127"/>
            <a:ext cx="6964062" cy="615602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встановлення інформаційного аншлагу  постійної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лісонасінної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ділянки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звичайного</a:t>
            </a:r>
            <a:endParaRPr lang="uk-UA" sz="2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89907FF-88D3-4179-A11A-E9AB34EC7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39" y="1340768"/>
            <a:ext cx="6964061" cy="5325665"/>
          </a:xfrm>
        </p:spPr>
      </p:pic>
      <p:pic>
        <p:nvPicPr>
          <p:cNvPr id="37890" name="Picture 2" descr="C:\Documents and Settings\Admin\Рабочий стол\Фото презентація\IMG_28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60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6884905-C228-453D-8BFE-7A15E114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0" y="227392"/>
            <a:ext cx="7886700" cy="60932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7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ПЛНД (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А02.4 009940064 002 2017)</a:t>
            </a:r>
            <a:r>
              <a:rPr lang="uk-UA" alt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1214D-3F64-499E-864F-D3B18CF76BE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402" y="1308937"/>
            <a:ext cx="7793447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Формування ПЛНД</a:t>
            </a:r>
          </a:p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2.4.2. ПЛНД створюють двома способами: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формуванням шляхом зрідження спеціально відібраних деревостанів;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садінням саджанців (сіянців) за плантаційним типом. </a:t>
            </a:r>
          </a:p>
          <a:p>
            <a:pPr algn="just"/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2.4.4. Основним заходом для покращення якісного складу ПЛНД, доброго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і освітлення крон, раннього і рясного плодоношення, створення зручних умов для заготівлі шишок і плодів є рубки догляду.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Зріджування деревостанів проводять згідно «Правил поліпшення якісного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складу лісів» (Постанова КМУ № 724 від 12.05.2007) в декілька етапів, шляхом видалення окремих дерев або їхніх груп.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рядовому способі видаляють окремі ряди. При коридорному способі</a:t>
            </a:r>
            <a:b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прорубують коридори завширшки від 6 до 10 м і залишають куліси завширшки до 4 м, в яких здійснюють рівномірне зріджування. В лісових культурах </a:t>
            </a:r>
            <a:r>
              <a:rPr lang="uk-UA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рядивидаляють</a:t>
            </a:r>
            <a:r>
              <a:rPr lang="uk-UA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один або два прийоми (залежно від початкової зімкненості і розміщення садивних місць). Відстань між рядами після завершення зрідження має бути – 7–10 м. </a:t>
            </a:r>
            <a:endParaRPr lang="uk-UA" dirty="0"/>
          </a:p>
        </p:txBody>
      </p:sp>
      <p:pic>
        <p:nvPicPr>
          <p:cNvPr id="34818" name="Picture 2" descr="C:\Documents and Settings\Admin\Рабочий стол\Фото презентація\IMG_2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  <p:pic>
        <p:nvPicPr>
          <p:cNvPr id="34819" name="Picture 3" descr="C:\Documents and Settings\Admin\Рабочий стол\Фото презентація\IMG_28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80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244475"/>
            <a:ext cx="7560842" cy="116830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догляду та  встановлення інформаційного аншлагу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клонової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плантації ялиці білої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Інвентаризація-2018-нарада\Нарада\Інвентт-2018\DSC04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628799"/>
            <a:ext cx="7560841" cy="52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2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6BF7E-A317-4737-B3AE-1EC561AE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68" y="418512"/>
            <a:ext cx="8284820" cy="1124536"/>
          </a:xfr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доглянутої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клонової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плантації 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дуба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звичайного  на якій зафіксоване перше плодоношення окремих клонів </a:t>
            </a:r>
          </a:p>
        </p:txBody>
      </p:sp>
      <p:pic>
        <p:nvPicPr>
          <p:cNvPr id="16" name="Місце для вмісту 15">
            <a:extLst>
              <a:ext uri="{FF2B5EF4-FFF2-40B4-BE49-F238E27FC236}">
                <a16:creationId xmlns:a16="http://schemas.microsoft.com/office/drawing/2014/main" id="{03FBE9A7-4DF1-4947-A823-5A0041ABB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955" r="6904"/>
          <a:stretch/>
        </p:blipFill>
        <p:spPr>
          <a:xfrm>
            <a:off x="659423" y="2132856"/>
            <a:ext cx="3148079" cy="388843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6C2D7F1-0B89-4A31-8B0B-D6704EAAAC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uk-UA" sz="1351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6441CC4-5B3E-4A37-98AC-A9A23318D3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uk-UA" sz="1351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0BD2719E-DEF7-465C-9522-A103134AA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3543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uk-UA" sz="1351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8CE7AD9F-E42C-415F-92CA-1F198F17D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1" y="3657601"/>
            <a:ext cx="1885951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uk-UA" sz="1351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5DE3D2-5DAF-496F-894F-C5F4535E0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06" y="2132856"/>
            <a:ext cx="49617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77243-AE9A-49A6-B82C-342BC3F2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966710" cy="471586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ОБЛІК ОЧІКУВАНОГО ВРОЖАЮ</a:t>
            </a:r>
            <a:endParaRPr lang="uk-UA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E19990B7-3C86-4416-9D2F-5963831458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736676"/>
              </p:ext>
            </p:extLst>
          </p:nvPr>
        </p:nvGraphicFramePr>
        <p:xfrm>
          <a:off x="628650" y="980728"/>
          <a:ext cx="7966711" cy="1152128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655293">
                  <a:extLst>
                    <a:ext uri="{9D8B030D-6E8A-4147-A177-3AD203B41FA5}">
                      <a16:colId xmlns:a16="http://schemas.microsoft.com/office/drawing/2014/main" val="2109813762"/>
                    </a:ext>
                  </a:extLst>
                </a:gridCol>
                <a:gridCol w="2655293">
                  <a:extLst>
                    <a:ext uri="{9D8B030D-6E8A-4147-A177-3AD203B41FA5}">
                      <a16:colId xmlns:a16="http://schemas.microsoft.com/office/drawing/2014/main" val="2962056437"/>
                    </a:ext>
                  </a:extLst>
                </a:gridCol>
                <a:gridCol w="2656125">
                  <a:extLst>
                    <a:ext uri="{9D8B030D-6E8A-4147-A177-3AD203B41FA5}">
                      <a16:colId xmlns:a16="http://schemas.microsoft.com/office/drawing/2014/main" val="1281529281"/>
                    </a:ext>
                  </a:extLst>
                </a:gridCol>
              </a:tblGrid>
              <a:tr h="741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Масове цвітіння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Масове утворення зав’язі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Початок дозрівання шишок,плодів, насіння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9063200"/>
                  </a:ext>
                </a:extLst>
              </a:tr>
              <a:tr h="41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r>
                        <a:rPr lang="uk-UA" sz="1400">
                          <a:effectLst/>
                        </a:rPr>
                        <a:t>ФАЗА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r>
                        <a:rPr lang="uk-UA" sz="1400">
                          <a:effectLst/>
                        </a:rPr>
                        <a:t>ФАЗА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r>
                        <a:rPr lang="uk-UA" sz="1400" dirty="0">
                          <a:effectLst/>
                        </a:rPr>
                        <a:t>ФАЗА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1562108"/>
                  </a:ext>
                </a:extLst>
              </a:tr>
            </a:tbl>
          </a:graphicData>
        </a:graphic>
      </p:graphicFrame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857DE0A8-7EFF-4AC2-9676-A595985E6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110659"/>
              </p:ext>
            </p:extLst>
          </p:nvPr>
        </p:nvGraphicFramePr>
        <p:xfrm>
          <a:off x="628648" y="2329113"/>
          <a:ext cx="7966712" cy="426696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03233">
                  <a:extLst>
                    <a:ext uri="{9D8B030D-6E8A-4147-A177-3AD203B41FA5}">
                      <a16:colId xmlns:a16="http://schemas.microsoft.com/office/drawing/2014/main" val="1701097075"/>
                    </a:ext>
                  </a:extLst>
                </a:gridCol>
                <a:gridCol w="3760246">
                  <a:extLst>
                    <a:ext uri="{9D8B030D-6E8A-4147-A177-3AD203B41FA5}">
                      <a16:colId xmlns:a16="http://schemas.microsoft.com/office/drawing/2014/main" val="3299415228"/>
                    </a:ext>
                  </a:extLst>
                </a:gridCol>
                <a:gridCol w="2103233">
                  <a:extLst>
                    <a:ext uri="{9D8B030D-6E8A-4147-A177-3AD203B41FA5}">
                      <a16:colId xmlns:a16="http://schemas.microsoft.com/office/drawing/2014/main" val="826535381"/>
                    </a:ext>
                  </a:extLst>
                </a:gridCol>
              </a:tblGrid>
              <a:tr h="32743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Терміни надання зведених відомостей обліку очікуваного врожаю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406240"/>
                  </a:ext>
                </a:extLst>
              </a:tr>
              <a:tr h="59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Видова назва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Дата надання в ДО «Український ЛСЦ»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187847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Береза повисла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 липня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016281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Бук лісовий 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15 серпня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84349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3.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Дуб звичайний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 вересня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880762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Ялина звичайна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 вересня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0895341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Модрина європейська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15 липня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619622"/>
                  </a:ext>
                </a:extLst>
              </a:tr>
              <a:tr h="3560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 </a:t>
                      </a:r>
                      <a:endParaRPr lang="uk-UA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  Сосна звичайна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 фаза – 1 липня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0981971"/>
                  </a:ext>
                </a:extLst>
              </a:tr>
              <a:tr h="39708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3 фаза – 1 вересня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86948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 Сосна Палласа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 вересня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6340369"/>
                  </a:ext>
                </a:extLst>
              </a:tr>
              <a:tr h="356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8.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Ялиця біла</a:t>
                      </a:r>
                      <a:endParaRPr lang="uk-UA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 вересня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924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80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6D81-73E5-4A3A-8772-9DE4AADA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5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 </a:t>
            </a:r>
            <a:br>
              <a:rPr lang="uk-UA" dirty="0"/>
            </a:b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Шкала окомірної оцінки цвітіння і плодоношення деревних насаджень (по В.Г.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Капперу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7011D374-1951-496B-B430-5B56CD161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334441"/>
              </p:ext>
            </p:extLst>
          </p:nvPr>
        </p:nvGraphicFramePr>
        <p:xfrm>
          <a:off x="628650" y="1628800"/>
          <a:ext cx="7886699" cy="310706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71142">
                  <a:extLst>
                    <a:ext uri="{9D8B030D-6E8A-4147-A177-3AD203B41FA5}">
                      <a16:colId xmlns:a16="http://schemas.microsoft.com/office/drawing/2014/main" val="1828669299"/>
                    </a:ext>
                  </a:extLst>
                </a:gridCol>
                <a:gridCol w="5815557">
                  <a:extLst>
                    <a:ext uri="{9D8B030D-6E8A-4147-A177-3AD203B41FA5}">
                      <a16:colId xmlns:a16="http://schemas.microsoft.com/office/drawing/2014/main" val="3892719316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Бал цвітіння , плодоношення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Характеристика </a:t>
                      </a:r>
                      <a:r>
                        <a:rPr lang="uk-UA" sz="2000" dirty="0" err="1">
                          <a:effectLst/>
                        </a:rPr>
                        <a:t>бала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513465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0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Цвітіння і урожай відсутні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894446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Дуже слабке цвітіння або дуже поганий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2674112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Слабке цвітіння або слабкий урожай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8111942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Середнє цвітіння або середній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210815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Добре цвітіння або добрий урожай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390600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5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Дуже добре цвітіння або дуже добрий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93760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кутник 4">
                <a:extLst>
                  <a:ext uri="{FF2B5EF4-FFF2-40B4-BE49-F238E27FC236}">
                    <a16:creationId xmlns:a16="http://schemas.microsoft.com/office/drawing/2014/main" id="{8CC20DD7-BFFE-45E2-A98D-D54916EB4410}"/>
                  </a:ext>
                </a:extLst>
              </p:cNvPr>
              <p:cNvSpPr/>
              <p:nvPr/>
            </p:nvSpPr>
            <p:spPr>
              <a:xfrm>
                <a:off x="652707" y="4770752"/>
                <a:ext cx="7886698" cy="1841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Визначення середньозваженого балу цвітіння або плодоношення на всіх площах, де були закладені пробні ділянки : приклад,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</a:t>
                </a:r>
                <a:r>
                  <a:rPr lang="uk-UA" dirty="0"/>
                  <a:t>а першій ділянці соснового насадження  площею 150 га цвітіння виду оцінено балом </a:t>
                </a:r>
                <a:r>
                  <a:rPr lang="uk-UA" b="1" dirty="0"/>
                  <a:t>3</a:t>
                </a:r>
                <a:r>
                  <a:rPr lang="uk-UA" dirty="0"/>
                  <a:t>, на другій – площею 220 га – </a:t>
                </a:r>
                <a:r>
                  <a:rPr lang="uk-UA" b="1" dirty="0"/>
                  <a:t>4</a:t>
                </a:r>
                <a:r>
                  <a:rPr lang="uk-UA" dirty="0"/>
                  <a:t>. Середньозважений бал цвітіння на загальній площі соснових насаджень становить:</a:t>
                </a:r>
                <a14:m>
                  <m:oMath xmlns:m="http://schemas.openxmlformats.org/officeDocument/2006/math">
                    <m:r>
                      <a:rPr lang="uk-UA" b="0" i="0" smtClean="0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uk-U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150∗3+220∗4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150+220</m:t>
                        </m:r>
                      </m:den>
                    </m:f>
                  </m:oMath>
                </a14:m>
                <a:r>
                  <a:rPr lang="uk-UA" dirty="0"/>
                  <a:t> =3,6.</a:t>
                </a: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endParaRPr lang="uk-UA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кутник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C20DD7-BFFE-45E2-A98D-D54916EB4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07" y="4770752"/>
                <a:ext cx="7886698" cy="1841081"/>
              </a:xfrm>
              <a:prstGeom prst="rect">
                <a:avLst/>
              </a:prstGeom>
              <a:blipFill>
                <a:blip r:embed="rId2"/>
                <a:stretch>
                  <a:fillRect l="-618" t="-198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43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7" y="274638"/>
            <a:ext cx="7920879" cy="70643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200" dirty="0"/>
              <a:t> </a:t>
            </a:r>
            <a:r>
              <a:rPr lang="uk-UA" sz="2700" b="1" dirty="0"/>
              <a:t>Зони обслуговування   ДО «Український ЛСЦ» за відокремленими підрозділами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7" y="1268413"/>
            <a:ext cx="7920879" cy="5040312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uk-UA" sz="2000" dirty="0"/>
              <a:t>У зоні діяльності головної організації - ДО «Український ЛСЦ» лісові господарства   Київської, Кіровоградської, Черкаської, Чернігівської областей  та м. Києва. </a:t>
            </a:r>
          </a:p>
          <a:p>
            <a:pPr algn="just"/>
            <a:r>
              <a:rPr lang="uk-UA" sz="2000" dirty="0"/>
              <a:t>ВП «Вінницька ЛНЛ» охоплює підприємства лісового господарства у Вінницькій, Житомирській Хмельницькій, Одеській і Миколаївській областях.</a:t>
            </a:r>
          </a:p>
          <a:p>
            <a:pPr algn="just"/>
            <a:r>
              <a:rPr lang="uk-UA" sz="2000" dirty="0"/>
              <a:t>ВП «Донецька ЛНЛ» - входять Луганська, Дніпропетровська, Донецька, Запорізька і Херсонська області. </a:t>
            </a:r>
          </a:p>
          <a:p>
            <a:pPr algn="just"/>
            <a:r>
              <a:rPr lang="uk-UA" sz="2000" dirty="0"/>
              <a:t>ВП «Закарпатська ЛНЛ»- охоплює Закарпатську  і Чернівецьку області. </a:t>
            </a:r>
          </a:p>
          <a:p>
            <a:pPr algn="just"/>
            <a:r>
              <a:rPr lang="uk-UA" sz="2000" dirty="0"/>
              <a:t>ВП «Львівська ЛНЛ»  -  Львівська, Тернопільська та Івано-Франківська області.</a:t>
            </a:r>
          </a:p>
          <a:p>
            <a:pPr algn="just"/>
            <a:r>
              <a:rPr lang="uk-UA" sz="2000" dirty="0"/>
              <a:t>ВП «Рівненська ЛНЛ»  - охоплює підприємства лісового господарства  Волинської та  Рівненської областей.</a:t>
            </a:r>
          </a:p>
          <a:p>
            <a:pPr algn="just"/>
            <a:r>
              <a:rPr lang="uk-UA" sz="2000" dirty="0"/>
              <a:t>ВП «Харківська ЛНЛ» - охоплює лісогосподарські підприємства Полтавської, Сумської та Харківської областей.</a:t>
            </a:r>
          </a:p>
          <a:p>
            <a:pPr algn="just"/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72659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6D81-73E5-4A3A-8772-9DE4AADA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5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 </a:t>
            </a:r>
            <a:br>
              <a:rPr lang="uk-UA" dirty="0"/>
            </a:b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Шкала окомірної оцінки цвітіння і плодоношення деревних насаджень (по В.Г.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Капперу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7011D374-1951-496B-B430-5B56CD161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334441"/>
              </p:ext>
            </p:extLst>
          </p:nvPr>
        </p:nvGraphicFramePr>
        <p:xfrm>
          <a:off x="628650" y="1628800"/>
          <a:ext cx="7886699" cy="310706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71142">
                  <a:extLst>
                    <a:ext uri="{9D8B030D-6E8A-4147-A177-3AD203B41FA5}">
                      <a16:colId xmlns:a16="http://schemas.microsoft.com/office/drawing/2014/main" val="1828669299"/>
                    </a:ext>
                  </a:extLst>
                </a:gridCol>
                <a:gridCol w="5815557">
                  <a:extLst>
                    <a:ext uri="{9D8B030D-6E8A-4147-A177-3AD203B41FA5}">
                      <a16:colId xmlns:a16="http://schemas.microsoft.com/office/drawing/2014/main" val="3892719316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Бал цвітіння , плодоношення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Характеристика </a:t>
                      </a:r>
                      <a:r>
                        <a:rPr lang="uk-UA" sz="2000" dirty="0" err="1">
                          <a:effectLst/>
                        </a:rPr>
                        <a:t>бала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513465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0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Цвітіння і урожай відсутні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894446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Дуже слабке цвітіння або дуже поганий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2674112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Слабке цвітіння або слабкий урожай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8111942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Середнє цвітіння або середній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210815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Добре цвітіння або добрий урожай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390600"/>
                  </a:ext>
                </a:extLst>
              </a:tr>
              <a:tr h="38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5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Дуже добре цвітіння або дуже добрий урожай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93760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кутник 4">
                <a:extLst>
                  <a:ext uri="{FF2B5EF4-FFF2-40B4-BE49-F238E27FC236}">
                    <a16:creationId xmlns:a16="http://schemas.microsoft.com/office/drawing/2014/main" id="{8CC20DD7-BFFE-45E2-A98D-D54916EB4410}"/>
                  </a:ext>
                </a:extLst>
              </p:cNvPr>
              <p:cNvSpPr/>
              <p:nvPr/>
            </p:nvSpPr>
            <p:spPr>
              <a:xfrm>
                <a:off x="652707" y="4770752"/>
                <a:ext cx="7886698" cy="1841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Визначення середньозваженого балу цвітіння або плодоношення на всіх площах, де були закладені пробні ділянки : приклад, </a:t>
                </a:r>
                <a:r>
                  <a:rPr lang="uk-UA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</a:t>
                </a:r>
                <a:r>
                  <a:rPr lang="uk-UA" dirty="0"/>
                  <a:t>а першій ділянці соснового насадження  площею 150 га цвітіння виду оцінено балом </a:t>
                </a:r>
                <a:r>
                  <a:rPr lang="uk-UA" b="1" dirty="0"/>
                  <a:t>3</a:t>
                </a:r>
                <a:r>
                  <a:rPr lang="uk-UA" dirty="0"/>
                  <a:t>, на другій – площею 220 га – </a:t>
                </a:r>
                <a:r>
                  <a:rPr lang="uk-UA" b="1" dirty="0"/>
                  <a:t>4</a:t>
                </a:r>
                <a:r>
                  <a:rPr lang="uk-UA" dirty="0"/>
                  <a:t>. Середньозважений бал цвітіння на загальній площі соснових насаджень становить:</a:t>
                </a:r>
                <a14:m>
                  <m:oMath xmlns:m="http://schemas.openxmlformats.org/officeDocument/2006/math">
                    <m:r>
                      <a:rPr lang="uk-UA" b="0" i="0" smtClean="0"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uk-U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i="1">
                            <a:latin typeface="Cambria Math" panose="02040503050406030204" pitchFamily="18" charset="0"/>
                          </a:rPr>
                          <m:t>150∗3+220∗4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150+220</m:t>
                        </m:r>
                      </m:den>
                    </m:f>
                  </m:oMath>
                </a14:m>
                <a:r>
                  <a:rPr lang="uk-UA" dirty="0"/>
                  <a:t> =3,6.</a:t>
                </a: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endParaRPr lang="uk-UA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кутник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C20DD7-BFFE-45E2-A98D-D54916EB4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07" y="4770752"/>
                <a:ext cx="7886698" cy="1841081"/>
              </a:xfrm>
              <a:prstGeom prst="rect">
                <a:avLst/>
              </a:prstGeom>
              <a:blipFill>
                <a:blip r:embed="rId2"/>
                <a:stretch>
                  <a:fillRect l="-618" t="-198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8" name="Picture 2" descr="C:\Documents and Settings\Admin\Рабочий стол\Фото презентація\DSC01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433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32848" cy="1080121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100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ПЛНБ (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одночасної інвентаризації об</a:t>
            </a:r>
            <a:r>
              <a:rPr lang="en-US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постійної 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лісонасіннєвої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бази . ДО «Український ЛСЦ». - Київ:2020, 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Держлісагентство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 - 37 с.)</a:t>
            </a:r>
            <a:br>
              <a:rPr lang="uk-UA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12777"/>
            <a:ext cx="7632848" cy="4536504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r>
              <a:rPr lang="ru-RU" sz="1600" dirty="0"/>
              <a:t>Наказ ОУЛМГ (за </a:t>
            </a:r>
            <a:r>
              <a:rPr lang="ru-RU" sz="1600" dirty="0" err="1"/>
              <a:t>рішенням</a:t>
            </a:r>
            <a:r>
              <a:rPr lang="ru-RU" sz="1600" dirty="0"/>
              <a:t> </a:t>
            </a:r>
            <a:r>
              <a:rPr lang="ru-RU" sz="1600" dirty="0" err="1"/>
              <a:t>постійно</a:t>
            </a:r>
            <a:r>
              <a:rPr lang="ru-RU" sz="1600" dirty="0"/>
              <a:t> </a:t>
            </a:r>
            <a:r>
              <a:rPr lang="ru-RU" sz="1600" dirty="0" err="1"/>
              <a:t>діючої</a:t>
            </a:r>
            <a:r>
              <a:rPr lang="ru-RU" sz="1600" dirty="0"/>
              <a:t> </a:t>
            </a:r>
            <a:r>
              <a:rPr lang="ru-RU" sz="1600" dirty="0" err="1"/>
              <a:t>атестаційної</a:t>
            </a:r>
            <a:r>
              <a:rPr lang="ru-RU" sz="1600" dirty="0"/>
              <a:t> </a:t>
            </a:r>
            <a:r>
              <a:rPr lang="ru-RU" sz="1600" dirty="0" err="1"/>
              <a:t>комісії</a:t>
            </a:r>
            <a:r>
              <a:rPr lang="ru-RU" sz="1600" dirty="0"/>
              <a:t> при ОУЛМГ)  про </a:t>
            </a:r>
            <a:r>
              <a:rPr lang="ru-RU" sz="1600" dirty="0" err="1"/>
              <a:t>проведення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ПЛНБ.</a:t>
            </a:r>
            <a:endParaRPr lang="uk-UA" sz="1600" dirty="0"/>
          </a:p>
          <a:p>
            <a:pPr lvl="0" algn="just"/>
            <a:r>
              <a:rPr lang="ru-RU" sz="1600" dirty="0" err="1"/>
              <a:t>Підготовча</a:t>
            </a:r>
            <a:r>
              <a:rPr lang="ru-RU" sz="1600" dirty="0"/>
              <a:t> </a:t>
            </a:r>
            <a:r>
              <a:rPr lang="ru-RU" sz="1600" dirty="0" err="1"/>
              <a:t>нарада</a:t>
            </a:r>
            <a:r>
              <a:rPr lang="ru-RU" sz="1600" dirty="0"/>
              <a:t> з </a:t>
            </a:r>
            <a:r>
              <a:rPr lang="ru-RU" sz="1600" dirty="0" err="1"/>
              <a:t>головними</a:t>
            </a:r>
            <a:r>
              <a:rPr lang="ru-RU" sz="1600" dirty="0"/>
              <a:t> </a:t>
            </a:r>
            <a:r>
              <a:rPr lang="ru-RU" sz="1600" dirty="0" err="1"/>
              <a:t>лісничими</a:t>
            </a:r>
            <a:r>
              <a:rPr lang="ru-RU" sz="1600" dirty="0"/>
              <a:t> і </a:t>
            </a:r>
            <a:r>
              <a:rPr lang="ru-RU" sz="1600" dirty="0" err="1"/>
              <a:t>інженерами</a:t>
            </a:r>
            <a:r>
              <a:rPr lang="ru-RU" sz="1600" dirty="0"/>
              <a:t> з </a:t>
            </a:r>
            <a:r>
              <a:rPr lang="ru-RU" sz="1600" dirty="0" err="1"/>
              <a:t>лісовідновлення</a:t>
            </a:r>
            <a:r>
              <a:rPr lang="ru-RU" sz="1600" dirty="0"/>
              <a:t> </a:t>
            </a:r>
            <a:r>
              <a:rPr lang="ru-RU" sz="1600" dirty="0" err="1"/>
              <a:t>підприємств</a:t>
            </a:r>
            <a:r>
              <a:rPr lang="ru-RU" sz="1600" dirty="0"/>
              <a:t> з </a:t>
            </a:r>
            <a:r>
              <a:rPr lang="ru-RU" sz="1600" dirty="0" err="1"/>
              <a:t>встановленням</a:t>
            </a:r>
            <a:r>
              <a:rPr lang="ru-RU" sz="1600" dirty="0"/>
              <a:t> </a:t>
            </a:r>
            <a:r>
              <a:rPr lang="ru-RU" sz="1600" dirty="0" err="1"/>
              <a:t>обсягів</a:t>
            </a:r>
            <a:r>
              <a:rPr lang="ru-RU" sz="1600" dirty="0"/>
              <a:t>, </a:t>
            </a:r>
            <a:r>
              <a:rPr lang="ru-RU" sz="1600" dirty="0" err="1"/>
              <a:t>термінів</a:t>
            </a:r>
            <a:r>
              <a:rPr lang="ru-RU" sz="1600" dirty="0"/>
              <a:t> та </a:t>
            </a:r>
            <a:r>
              <a:rPr lang="ru-RU" sz="1600" dirty="0" err="1"/>
              <a:t>узгодженням</a:t>
            </a:r>
            <a:r>
              <a:rPr lang="ru-RU" sz="1600" dirty="0"/>
              <a:t> </a:t>
            </a:r>
            <a:r>
              <a:rPr lang="ru-RU" sz="1600" dirty="0" err="1"/>
              <a:t>особливостей</a:t>
            </a:r>
            <a:r>
              <a:rPr lang="ru-RU" sz="1600" dirty="0"/>
              <a:t> </a:t>
            </a:r>
            <a:r>
              <a:rPr lang="ru-RU" sz="1600" dirty="0" err="1"/>
              <a:t>застосування</a:t>
            </a:r>
            <a:r>
              <a:rPr lang="ru-RU" sz="1600" dirty="0"/>
              <a:t>  методики.</a:t>
            </a:r>
            <a:endParaRPr lang="uk-UA" sz="1600" dirty="0"/>
          </a:p>
          <a:p>
            <a:pPr lvl="0" algn="just"/>
            <a:r>
              <a:rPr lang="ru-RU" sz="1600" dirty="0" err="1"/>
              <a:t>Накази</a:t>
            </a:r>
            <a:r>
              <a:rPr lang="ru-RU" sz="1600" dirty="0"/>
              <a:t> по </a:t>
            </a:r>
            <a:r>
              <a:rPr lang="ru-RU" sz="1600" dirty="0" err="1"/>
              <a:t>підприємствах</a:t>
            </a:r>
            <a:r>
              <a:rPr lang="ru-RU" sz="1600" dirty="0"/>
              <a:t> про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інвентаризаційних</a:t>
            </a:r>
            <a:r>
              <a:rPr lang="ru-RU" sz="1600" dirty="0"/>
              <a:t>  </a:t>
            </a:r>
            <a:r>
              <a:rPr lang="ru-RU" sz="1600" dirty="0" err="1"/>
              <a:t>комісій</a:t>
            </a:r>
            <a:r>
              <a:rPr lang="ru-RU" sz="1600" dirty="0"/>
              <a:t>.</a:t>
            </a:r>
            <a:endParaRPr lang="uk-UA" sz="1600" dirty="0"/>
          </a:p>
          <a:p>
            <a:pPr lvl="0" algn="just"/>
            <a:r>
              <a:rPr lang="ru-RU" sz="1600" dirty="0" err="1"/>
              <a:t>Обстеження</a:t>
            </a:r>
            <a:r>
              <a:rPr lang="ru-RU" sz="1600" dirty="0"/>
              <a:t> та </a:t>
            </a:r>
            <a:r>
              <a:rPr lang="ru-RU" sz="1600" dirty="0" err="1"/>
              <a:t>збір</a:t>
            </a:r>
            <a:r>
              <a:rPr lang="ru-RU" sz="1600" dirty="0"/>
              <a:t> </a:t>
            </a:r>
            <a:r>
              <a:rPr lang="ru-RU" sz="1600" dirty="0" err="1"/>
              <a:t>інформації</a:t>
            </a:r>
            <a:r>
              <a:rPr lang="ru-RU" sz="1600" dirty="0"/>
              <a:t> по </a:t>
            </a:r>
            <a:r>
              <a:rPr lang="ru-RU" sz="1600" dirty="0" err="1"/>
              <a:t>лісництвах</a:t>
            </a:r>
            <a:r>
              <a:rPr lang="ru-RU" sz="1600" dirty="0"/>
              <a:t> з 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занесенням</a:t>
            </a:r>
            <a:r>
              <a:rPr lang="ru-RU" sz="1600" dirty="0"/>
              <a:t> в </a:t>
            </a:r>
            <a:r>
              <a:rPr lang="ru-RU" sz="1600" dirty="0" err="1"/>
              <a:t>первинні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«1» (</a:t>
            </a:r>
            <a:r>
              <a:rPr lang="ru-RU" sz="1600" dirty="0" err="1"/>
              <a:t>а,б,в</a:t>
            </a:r>
            <a:r>
              <a:rPr lang="ru-RU" sz="1600" dirty="0"/>
              <a:t>…) та «2» (</a:t>
            </a:r>
            <a:r>
              <a:rPr lang="ru-RU" sz="1600" dirty="0" err="1"/>
              <a:t>а,б,в</a:t>
            </a:r>
            <a:r>
              <a:rPr lang="ru-RU" sz="1600" dirty="0"/>
              <a:t>…).</a:t>
            </a:r>
            <a:endParaRPr lang="uk-UA" sz="1600" dirty="0"/>
          </a:p>
          <a:p>
            <a:pPr lvl="0" algn="just"/>
            <a:r>
              <a:rPr lang="ru-RU" sz="1600" dirty="0"/>
              <a:t> </a:t>
            </a:r>
            <a:r>
              <a:rPr lang="ru-RU" sz="1600" dirty="0" err="1"/>
              <a:t>Збір</a:t>
            </a:r>
            <a:r>
              <a:rPr lang="ru-RU" sz="1600" dirty="0"/>
              <a:t>  та </a:t>
            </a:r>
            <a:r>
              <a:rPr lang="ru-RU" sz="1600" dirty="0" err="1"/>
              <a:t>обробка</a:t>
            </a:r>
            <a:r>
              <a:rPr lang="ru-RU" sz="1600" dirty="0"/>
              <a:t> </a:t>
            </a:r>
            <a:r>
              <a:rPr lang="ru-RU" sz="1600" dirty="0" err="1"/>
              <a:t>інформації</a:t>
            </a:r>
            <a:r>
              <a:rPr lang="ru-RU" sz="1600" dirty="0"/>
              <a:t> по </a:t>
            </a:r>
            <a:r>
              <a:rPr lang="ru-RU" sz="1600" dirty="0" err="1"/>
              <a:t>лісгоспах</a:t>
            </a:r>
            <a:r>
              <a:rPr lang="ru-RU" sz="1600" dirty="0"/>
              <a:t> з </a:t>
            </a:r>
            <a:r>
              <a:rPr lang="ru-RU" sz="1600" dirty="0" err="1"/>
              <a:t>заповненням</a:t>
            </a:r>
            <a:r>
              <a:rPr lang="ru-RU" sz="1600" dirty="0"/>
              <a:t> форм «3» (</a:t>
            </a:r>
            <a:r>
              <a:rPr lang="ru-RU" sz="1600" dirty="0" err="1"/>
              <a:t>а,б,в</a:t>
            </a:r>
            <a:r>
              <a:rPr lang="ru-RU" sz="1600" dirty="0"/>
              <a:t>…) та </a:t>
            </a:r>
            <a:r>
              <a:rPr lang="ru-RU" sz="1600" dirty="0" err="1"/>
              <a:t>підготовкою</a:t>
            </a:r>
            <a:r>
              <a:rPr lang="ru-RU" sz="1600" dirty="0"/>
              <a:t> </a:t>
            </a:r>
            <a:r>
              <a:rPr lang="ru-RU" sz="1600" dirty="0" err="1"/>
              <a:t>заключних</a:t>
            </a:r>
            <a:r>
              <a:rPr lang="ru-RU" sz="1600" dirty="0"/>
              <a:t> </a:t>
            </a:r>
            <a:r>
              <a:rPr lang="ru-RU" sz="1600" dirty="0" err="1"/>
              <a:t>протоколів</a:t>
            </a:r>
            <a:r>
              <a:rPr lang="ru-RU" sz="1600" dirty="0"/>
              <a:t> </a:t>
            </a:r>
            <a:r>
              <a:rPr lang="ru-RU" sz="1600" dirty="0" err="1"/>
              <a:t>засідань</a:t>
            </a:r>
            <a:r>
              <a:rPr lang="ru-RU" sz="1600" dirty="0"/>
              <a:t>.  </a:t>
            </a:r>
            <a:r>
              <a:rPr lang="ru-RU" sz="1600" dirty="0" err="1"/>
              <a:t>інвентаризаційних</a:t>
            </a:r>
            <a:r>
              <a:rPr lang="ru-RU" sz="1600" dirty="0"/>
              <a:t> </a:t>
            </a:r>
            <a:r>
              <a:rPr lang="ru-RU" sz="1600" dirty="0" err="1"/>
              <a:t>комісій</a:t>
            </a:r>
            <a:r>
              <a:rPr lang="ru-RU" sz="1600" dirty="0"/>
              <a:t> </a:t>
            </a:r>
            <a:r>
              <a:rPr lang="ru-RU" sz="1600" dirty="0" err="1"/>
              <a:t>підприємств</a:t>
            </a:r>
            <a:r>
              <a:rPr lang="ru-RU" sz="1600" dirty="0"/>
              <a:t>.</a:t>
            </a:r>
            <a:endParaRPr lang="uk-UA" sz="1600" dirty="0"/>
          </a:p>
          <a:p>
            <a:pPr lvl="0" algn="just"/>
            <a:r>
              <a:rPr lang="ru-RU" sz="1600" dirty="0" err="1"/>
              <a:t>Заключна</a:t>
            </a:r>
            <a:r>
              <a:rPr lang="ru-RU" sz="1600" dirty="0"/>
              <a:t> </a:t>
            </a:r>
            <a:r>
              <a:rPr lang="ru-RU" sz="1600" dirty="0" err="1"/>
              <a:t>нарада</a:t>
            </a:r>
            <a:r>
              <a:rPr lang="ru-RU" sz="1600" dirty="0"/>
              <a:t> з </a:t>
            </a:r>
            <a:r>
              <a:rPr lang="ru-RU" sz="1600" dirty="0" err="1"/>
              <a:t>головними</a:t>
            </a:r>
            <a:r>
              <a:rPr lang="ru-RU" sz="1600" dirty="0"/>
              <a:t> </a:t>
            </a:r>
            <a:r>
              <a:rPr lang="ru-RU" sz="1600" dirty="0" err="1"/>
              <a:t>лісничими</a:t>
            </a:r>
            <a:r>
              <a:rPr lang="ru-RU" sz="1600" dirty="0"/>
              <a:t> і </a:t>
            </a:r>
            <a:r>
              <a:rPr lang="ru-RU" sz="1600" dirty="0" err="1"/>
              <a:t>інженерами</a:t>
            </a:r>
            <a:r>
              <a:rPr lang="ru-RU" sz="1600" dirty="0"/>
              <a:t> з </a:t>
            </a:r>
            <a:r>
              <a:rPr lang="ru-RU" sz="1600" dirty="0" err="1"/>
              <a:t>лісовідновлення</a:t>
            </a:r>
            <a:r>
              <a:rPr lang="ru-RU" sz="1600" dirty="0"/>
              <a:t> з </a:t>
            </a:r>
            <a:r>
              <a:rPr lang="ru-RU" sz="1600" dirty="0" err="1"/>
              <a:t>встановленням</a:t>
            </a:r>
            <a:r>
              <a:rPr lang="ru-RU" sz="1600" dirty="0"/>
              <a:t> та  </a:t>
            </a:r>
            <a:r>
              <a:rPr lang="ru-RU" sz="1600" dirty="0" err="1"/>
              <a:t>узгодженням</a:t>
            </a:r>
            <a:r>
              <a:rPr lang="ru-RU" sz="1600" dirty="0"/>
              <a:t> </a:t>
            </a:r>
            <a:r>
              <a:rPr lang="ru-RU" sz="1600" dirty="0" err="1"/>
              <a:t>обсягів</a:t>
            </a:r>
            <a:r>
              <a:rPr lang="ru-RU" sz="1600" dirty="0"/>
              <a:t>, </a:t>
            </a:r>
            <a:r>
              <a:rPr lang="ru-RU" sz="1600" dirty="0" err="1"/>
              <a:t>термінів</a:t>
            </a:r>
            <a:r>
              <a:rPr lang="ru-RU" sz="1600" dirty="0"/>
              <a:t> і </a:t>
            </a:r>
            <a:r>
              <a:rPr lang="ru-RU" sz="1600" dirty="0" err="1"/>
              <a:t>змін</a:t>
            </a:r>
            <a:r>
              <a:rPr lang="ru-RU" sz="1600" dirty="0"/>
              <a:t> за </a:t>
            </a:r>
            <a:r>
              <a:rPr lang="ru-RU" sz="1600" dirty="0" err="1"/>
              <a:t>матеріалами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ПЛНБ .</a:t>
            </a:r>
            <a:endParaRPr lang="uk-UA" sz="1600" dirty="0"/>
          </a:p>
          <a:p>
            <a:pPr lvl="0" algn="just"/>
            <a:r>
              <a:rPr lang="ru-RU" sz="1600" dirty="0"/>
              <a:t>Наказ ОУЛМГ (за </a:t>
            </a:r>
            <a:r>
              <a:rPr lang="ru-RU" sz="1600" dirty="0" err="1"/>
              <a:t>рішенням</a:t>
            </a:r>
            <a:r>
              <a:rPr lang="ru-RU" sz="1600" dirty="0"/>
              <a:t> </a:t>
            </a:r>
            <a:r>
              <a:rPr lang="ru-RU" sz="1600" dirty="0" err="1"/>
              <a:t>постійно</a:t>
            </a:r>
            <a:r>
              <a:rPr lang="ru-RU" sz="1600" dirty="0"/>
              <a:t> </a:t>
            </a:r>
            <a:r>
              <a:rPr lang="ru-RU" sz="1600" dirty="0" err="1"/>
              <a:t>діючої</a:t>
            </a:r>
            <a:r>
              <a:rPr lang="ru-RU" sz="1600" dirty="0"/>
              <a:t> </a:t>
            </a:r>
            <a:r>
              <a:rPr lang="ru-RU" sz="1600" dirty="0" err="1"/>
              <a:t>атестаційної</a:t>
            </a:r>
            <a:r>
              <a:rPr lang="ru-RU" sz="1600" dirty="0"/>
              <a:t> </a:t>
            </a:r>
            <a:r>
              <a:rPr lang="ru-RU" sz="1600" dirty="0" err="1"/>
              <a:t>комісії</a:t>
            </a:r>
            <a:r>
              <a:rPr lang="ru-RU" sz="1600" dirty="0"/>
              <a:t>)  про  </a:t>
            </a:r>
            <a:r>
              <a:rPr lang="ru-RU" sz="1600" dirty="0" err="1"/>
              <a:t>внесення</a:t>
            </a:r>
            <a:r>
              <a:rPr lang="ru-RU" sz="1600" dirty="0"/>
              <a:t> </a:t>
            </a:r>
            <a:r>
              <a:rPr lang="ru-RU" sz="1600" dirty="0" err="1"/>
              <a:t>змін</a:t>
            </a:r>
            <a:r>
              <a:rPr lang="ru-RU" sz="1600" dirty="0"/>
              <a:t> до складу ПЛНБ  на </a:t>
            </a:r>
            <a:r>
              <a:rPr lang="ru-RU" sz="1600" dirty="0" err="1"/>
              <a:t>підставі</a:t>
            </a:r>
            <a:r>
              <a:rPr lang="ru-RU" sz="1600" dirty="0"/>
              <a:t>  </a:t>
            </a:r>
            <a:r>
              <a:rPr lang="ru-RU" sz="1600" dirty="0" err="1"/>
              <a:t>результатів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 ПЛНБ.</a:t>
            </a:r>
          </a:p>
          <a:p>
            <a:pPr lvl="0" algn="just"/>
            <a:r>
              <a:rPr lang="ru-RU" sz="1600" dirty="0" err="1"/>
              <a:t>Підготовка</a:t>
            </a:r>
            <a:r>
              <a:rPr lang="ru-RU" sz="1600" dirty="0"/>
              <a:t> </a:t>
            </a:r>
            <a:r>
              <a:rPr lang="ru-RU" sz="1600" dirty="0" err="1"/>
              <a:t>пояснюючої</a:t>
            </a:r>
            <a:r>
              <a:rPr lang="ru-RU" sz="1600" dirty="0"/>
              <a:t> записки.</a:t>
            </a:r>
            <a:endParaRPr lang="uk-UA" sz="1600" dirty="0"/>
          </a:p>
        </p:txBody>
      </p:sp>
      <p:pic>
        <p:nvPicPr>
          <p:cNvPr id="35842" name="Picture 2" descr="C:\Documents and Settings\Admin\Рабочий стол\Фото презентація\DSC01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0122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32848" cy="1080121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100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інвентаризації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ПЛНБ (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одночасної інвентаризації об</a:t>
            </a:r>
            <a:r>
              <a:rPr lang="en-US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постійної 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лісонасіннєвої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бази . ДО «Український ЛСЦ». - Київ:2020, </a:t>
            </a:r>
            <a:r>
              <a:rPr lang="uk-UA" altLang="uk-UA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Держлісагентство</a:t>
            </a:r>
            <a:r>
              <a:rPr lang="uk-UA" altLang="uk-U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 - 37 с.)</a:t>
            </a:r>
            <a:br>
              <a:rPr lang="uk-UA" altLang="uk-UA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12777"/>
            <a:ext cx="7632848" cy="4536504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r>
              <a:rPr lang="ru-RU" sz="1600" dirty="0"/>
              <a:t>Наказ ОУЛМГ (за </a:t>
            </a:r>
            <a:r>
              <a:rPr lang="ru-RU" sz="1600" dirty="0" err="1"/>
              <a:t>рішенням</a:t>
            </a:r>
            <a:r>
              <a:rPr lang="ru-RU" sz="1600" dirty="0"/>
              <a:t> </a:t>
            </a:r>
            <a:r>
              <a:rPr lang="ru-RU" sz="1600" dirty="0" err="1"/>
              <a:t>постійно</a:t>
            </a:r>
            <a:r>
              <a:rPr lang="ru-RU" sz="1600" dirty="0"/>
              <a:t> </a:t>
            </a:r>
            <a:r>
              <a:rPr lang="ru-RU" sz="1600" dirty="0" err="1"/>
              <a:t>діючої</a:t>
            </a:r>
            <a:r>
              <a:rPr lang="ru-RU" sz="1600" dirty="0"/>
              <a:t> </a:t>
            </a:r>
            <a:r>
              <a:rPr lang="ru-RU" sz="1600" dirty="0" err="1"/>
              <a:t>атестаційної</a:t>
            </a:r>
            <a:r>
              <a:rPr lang="ru-RU" sz="1600" dirty="0"/>
              <a:t> </a:t>
            </a:r>
            <a:r>
              <a:rPr lang="ru-RU" sz="1600" dirty="0" err="1"/>
              <a:t>комісії</a:t>
            </a:r>
            <a:r>
              <a:rPr lang="ru-RU" sz="1600" dirty="0"/>
              <a:t> при ОУЛМГ)  про </a:t>
            </a:r>
            <a:r>
              <a:rPr lang="ru-RU" sz="1600" dirty="0" err="1"/>
              <a:t>проведення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ПЛНБ.</a:t>
            </a:r>
            <a:endParaRPr lang="uk-UA" sz="1600" dirty="0"/>
          </a:p>
          <a:p>
            <a:pPr lvl="0" algn="just"/>
            <a:r>
              <a:rPr lang="ru-RU" sz="1600" dirty="0" err="1"/>
              <a:t>Підготовча</a:t>
            </a:r>
            <a:r>
              <a:rPr lang="ru-RU" sz="1600" dirty="0"/>
              <a:t> </a:t>
            </a:r>
            <a:r>
              <a:rPr lang="ru-RU" sz="1600" dirty="0" err="1"/>
              <a:t>нарада</a:t>
            </a:r>
            <a:r>
              <a:rPr lang="ru-RU" sz="1600" dirty="0"/>
              <a:t> з </a:t>
            </a:r>
            <a:r>
              <a:rPr lang="ru-RU" sz="1600" dirty="0" err="1"/>
              <a:t>головними</a:t>
            </a:r>
            <a:r>
              <a:rPr lang="ru-RU" sz="1600" dirty="0"/>
              <a:t> </a:t>
            </a:r>
            <a:r>
              <a:rPr lang="ru-RU" sz="1600" dirty="0" err="1"/>
              <a:t>лісничими</a:t>
            </a:r>
            <a:r>
              <a:rPr lang="ru-RU" sz="1600" dirty="0"/>
              <a:t> і </a:t>
            </a:r>
            <a:r>
              <a:rPr lang="ru-RU" sz="1600" dirty="0" err="1"/>
              <a:t>інженерами</a:t>
            </a:r>
            <a:r>
              <a:rPr lang="ru-RU" sz="1600" dirty="0"/>
              <a:t> з </a:t>
            </a:r>
            <a:r>
              <a:rPr lang="ru-RU" sz="1600" dirty="0" err="1"/>
              <a:t>лісовідновлення</a:t>
            </a:r>
            <a:r>
              <a:rPr lang="ru-RU" sz="1600" dirty="0"/>
              <a:t> </a:t>
            </a:r>
            <a:r>
              <a:rPr lang="ru-RU" sz="1600" dirty="0" err="1"/>
              <a:t>підприємств</a:t>
            </a:r>
            <a:r>
              <a:rPr lang="ru-RU" sz="1600" dirty="0"/>
              <a:t> з </a:t>
            </a:r>
            <a:r>
              <a:rPr lang="ru-RU" sz="1600" dirty="0" err="1"/>
              <a:t>встановленням</a:t>
            </a:r>
            <a:r>
              <a:rPr lang="ru-RU" sz="1600" dirty="0"/>
              <a:t> </a:t>
            </a:r>
            <a:r>
              <a:rPr lang="ru-RU" sz="1600" dirty="0" err="1"/>
              <a:t>обсягів</a:t>
            </a:r>
            <a:r>
              <a:rPr lang="ru-RU" sz="1600" dirty="0"/>
              <a:t>, </a:t>
            </a:r>
            <a:r>
              <a:rPr lang="ru-RU" sz="1600" dirty="0" err="1"/>
              <a:t>термінів</a:t>
            </a:r>
            <a:r>
              <a:rPr lang="ru-RU" sz="1600" dirty="0"/>
              <a:t> та </a:t>
            </a:r>
            <a:r>
              <a:rPr lang="ru-RU" sz="1600" dirty="0" err="1"/>
              <a:t>узгодженням</a:t>
            </a:r>
            <a:r>
              <a:rPr lang="ru-RU" sz="1600" dirty="0"/>
              <a:t> </a:t>
            </a:r>
            <a:r>
              <a:rPr lang="ru-RU" sz="1600" dirty="0" err="1"/>
              <a:t>особливостей</a:t>
            </a:r>
            <a:r>
              <a:rPr lang="ru-RU" sz="1600" dirty="0"/>
              <a:t> </a:t>
            </a:r>
            <a:r>
              <a:rPr lang="ru-RU" sz="1600" dirty="0" err="1"/>
              <a:t>застосування</a:t>
            </a:r>
            <a:r>
              <a:rPr lang="ru-RU" sz="1600" dirty="0"/>
              <a:t>  методики.</a:t>
            </a:r>
            <a:endParaRPr lang="uk-UA" sz="1600" dirty="0"/>
          </a:p>
          <a:p>
            <a:pPr lvl="0" algn="just"/>
            <a:r>
              <a:rPr lang="ru-RU" sz="1600" dirty="0" err="1"/>
              <a:t>Накази</a:t>
            </a:r>
            <a:r>
              <a:rPr lang="ru-RU" sz="1600" dirty="0"/>
              <a:t> по </a:t>
            </a:r>
            <a:r>
              <a:rPr lang="ru-RU" sz="1600" dirty="0" err="1"/>
              <a:t>підприємствах</a:t>
            </a:r>
            <a:r>
              <a:rPr lang="ru-RU" sz="1600" dirty="0"/>
              <a:t> про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інвентаризаційних</a:t>
            </a:r>
            <a:r>
              <a:rPr lang="ru-RU" sz="1600" dirty="0"/>
              <a:t>  </a:t>
            </a:r>
            <a:r>
              <a:rPr lang="ru-RU" sz="1600" dirty="0" err="1"/>
              <a:t>комісій</a:t>
            </a:r>
            <a:r>
              <a:rPr lang="ru-RU" sz="1600" dirty="0"/>
              <a:t>.</a:t>
            </a:r>
            <a:endParaRPr lang="uk-UA" sz="1600" dirty="0"/>
          </a:p>
          <a:p>
            <a:pPr lvl="0" algn="just"/>
            <a:r>
              <a:rPr lang="ru-RU" sz="1600" dirty="0" err="1"/>
              <a:t>Обстеження</a:t>
            </a:r>
            <a:r>
              <a:rPr lang="ru-RU" sz="1600" dirty="0"/>
              <a:t> та </a:t>
            </a:r>
            <a:r>
              <a:rPr lang="ru-RU" sz="1600" dirty="0" err="1"/>
              <a:t>збір</a:t>
            </a:r>
            <a:r>
              <a:rPr lang="ru-RU" sz="1600" dirty="0"/>
              <a:t> </a:t>
            </a:r>
            <a:r>
              <a:rPr lang="ru-RU" sz="1600" dirty="0" err="1"/>
              <a:t>інформації</a:t>
            </a:r>
            <a:r>
              <a:rPr lang="ru-RU" sz="1600" dirty="0"/>
              <a:t> по </a:t>
            </a:r>
            <a:r>
              <a:rPr lang="ru-RU" sz="1600" dirty="0" err="1"/>
              <a:t>лісництвах</a:t>
            </a:r>
            <a:r>
              <a:rPr lang="ru-RU" sz="1600" dirty="0"/>
              <a:t> з 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занесенням</a:t>
            </a:r>
            <a:r>
              <a:rPr lang="ru-RU" sz="1600" dirty="0"/>
              <a:t> в </a:t>
            </a:r>
            <a:r>
              <a:rPr lang="ru-RU" sz="1600" dirty="0" err="1"/>
              <a:t>первинні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«1» (</a:t>
            </a:r>
            <a:r>
              <a:rPr lang="ru-RU" sz="1600" dirty="0" err="1"/>
              <a:t>а,б,в</a:t>
            </a:r>
            <a:r>
              <a:rPr lang="ru-RU" sz="1600" dirty="0"/>
              <a:t>…) та «2» (</a:t>
            </a:r>
            <a:r>
              <a:rPr lang="ru-RU" sz="1600" dirty="0" err="1"/>
              <a:t>а,б,в</a:t>
            </a:r>
            <a:r>
              <a:rPr lang="ru-RU" sz="1600" dirty="0"/>
              <a:t>…).</a:t>
            </a:r>
            <a:endParaRPr lang="uk-UA" sz="1600" dirty="0"/>
          </a:p>
          <a:p>
            <a:pPr lvl="0" algn="just"/>
            <a:r>
              <a:rPr lang="ru-RU" sz="1600" dirty="0"/>
              <a:t> </a:t>
            </a:r>
            <a:r>
              <a:rPr lang="ru-RU" sz="1600" dirty="0" err="1"/>
              <a:t>Збір</a:t>
            </a:r>
            <a:r>
              <a:rPr lang="ru-RU" sz="1600" dirty="0"/>
              <a:t>  та </a:t>
            </a:r>
            <a:r>
              <a:rPr lang="ru-RU" sz="1600" dirty="0" err="1"/>
              <a:t>обробка</a:t>
            </a:r>
            <a:r>
              <a:rPr lang="ru-RU" sz="1600" dirty="0"/>
              <a:t> </a:t>
            </a:r>
            <a:r>
              <a:rPr lang="ru-RU" sz="1600" dirty="0" err="1"/>
              <a:t>інформації</a:t>
            </a:r>
            <a:r>
              <a:rPr lang="ru-RU" sz="1600" dirty="0"/>
              <a:t> по </a:t>
            </a:r>
            <a:r>
              <a:rPr lang="ru-RU" sz="1600" dirty="0" err="1"/>
              <a:t>лісгоспах</a:t>
            </a:r>
            <a:r>
              <a:rPr lang="ru-RU" sz="1600" dirty="0"/>
              <a:t> з </a:t>
            </a:r>
            <a:r>
              <a:rPr lang="ru-RU" sz="1600" dirty="0" err="1"/>
              <a:t>заповненням</a:t>
            </a:r>
            <a:r>
              <a:rPr lang="ru-RU" sz="1600" dirty="0"/>
              <a:t> форм «3» (</a:t>
            </a:r>
            <a:r>
              <a:rPr lang="ru-RU" sz="1600" dirty="0" err="1"/>
              <a:t>а,б,в</a:t>
            </a:r>
            <a:r>
              <a:rPr lang="ru-RU" sz="1600" dirty="0"/>
              <a:t>…) та </a:t>
            </a:r>
            <a:r>
              <a:rPr lang="ru-RU" sz="1600" dirty="0" err="1"/>
              <a:t>підготовкою</a:t>
            </a:r>
            <a:r>
              <a:rPr lang="ru-RU" sz="1600" dirty="0"/>
              <a:t> </a:t>
            </a:r>
            <a:r>
              <a:rPr lang="ru-RU" sz="1600" dirty="0" err="1"/>
              <a:t>заключних</a:t>
            </a:r>
            <a:r>
              <a:rPr lang="ru-RU" sz="1600" dirty="0"/>
              <a:t> </a:t>
            </a:r>
            <a:r>
              <a:rPr lang="ru-RU" sz="1600" dirty="0" err="1"/>
              <a:t>протоколів</a:t>
            </a:r>
            <a:r>
              <a:rPr lang="ru-RU" sz="1600" dirty="0"/>
              <a:t> </a:t>
            </a:r>
            <a:r>
              <a:rPr lang="ru-RU" sz="1600" dirty="0" err="1"/>
              <a:t>засідань</a:t>
            </a:r>
            <a:r>
              <a:rPr lang="ru-RU" sz="1600" dirty="0"/>
              <a:t>.  </a:t>
            </a:r>
            <a:r>
              <a:rPr lang="ru-RU" sz="1600" dirty="0" err="1"/>
              <a:t>інвентаризаційних</a:t>
            </a:r>
            <a:r>
              <a:rPr lang="ru-RU" sz="1600" dirty="0"/>
              <a:t> </a:t>
            </a:r>
            <a:r>
              <a:rPr lang="ru-RU" sz="1600" dirty="0" err="1"/>
              <a:t>комісій</a:t>
            </a:r>
            <a:r>
              <a:rPr lang="ru-RU" sz="1600" dirty="0"/>
              <a:t> </a:t>
            </a:r>
            <a:r>
              <a:rPr lang="ru-RU" sz="1600" dirty="0" err="1"/>
              <a:t>підприємств</a:t>
            </a:r>
            <a:r>
              <a:rPr lang="ru-RU" sz="1600" dirty="0"/>
              <a:t>.</a:t>
            </a:r>
            <a:endParaRPr lang="uk-UA" sz="1600" dirty="0"/>
          </a:p>
          <a:p>
            <a:pPr lvl="0" algn="just"/>
            <a:r>
              <a:rPr lang="ru-RU" sz="1600" dirty="0" err="1"/>
              <a:t>Заключна</a:t>
            </a:r>
            <a:r>
              <a:rPr lang="ru-RU" sz="1600" dirty="0"/>
              <a:t> </a:t>
            </a:r>
            <a:r>
              <a:rPr lang="ru-RU" sz="1600" dirty="0" err="1"/>
              <a:t>нарада</a:t>
            </a:r>
            <a:r>
              <a:rPr lang="ru-RU" sz="1600" dirty="0"/>
              <a:t> з </a:t>
            </a:r>
            <a:r>
              <a:rPr lang="ru-RU" sz="1600" dirty="0" err="1"/>
              <a:t>головними</a:t>
            </a:r>
            <a:r>
              <a:rPr lang="ru-RU" sz="1600" dirty="0"/>
              <a:t> </a:t>
            </a:r>
            <a:r>
              <a:rPr lang="ru-RU" sz="1600" dirty="0" err="1"/>
              <a:t>лісничими</a:t>
            </a:r>
            <a:r>
              <a:rPr lang="ru-RU" sz="1600" dirty="0"/>
              <a:t> і </a:t>
            </a:r>
            <a:r>
              <a:rPr lang="ru-RU" sz="1600" dirty="0" err="1"/>
              <a:t>інженерами</a:t>
            </a:r>
            <a:r>
              <a:rPr lang="ru-RU" sz="1600" dirty="0"/>
              <a:t> з </a:t>
            </a:r>
            <a:r>
              <a:rPr lang="ru-RU" sz="1600" dirty="0" err="1"/>
              <a:t>лісовідновлення</a:t>
            </a:r>
            <a:r>
              <a:rPr lang="ru-RU" sz="1600" dirty="0"/>
              <a:t> з </a:t>
            </a:r>
            <a:r>
              <a:rPr lang="ru-RU" sz="1600" dirty="0" err="1"/>
              <a:t>встановленням</a:t>
            </a:r>
            <a:r>
              <a:rPr lang="ru-RU" sz="1600" dirty="0"/>
              <a:t> та  </a:t>
            </a:r>
            <a:r>
              <a:rPr lang="ru-RU" sz="1600" dirty="0" err="1"/>
              <a:t>узгодженням</a:t>
            </a:r>
            <a:r>
              <a:rPr lang="ru-RU" sz="1600" dirty="0"/>
              <a:t> </a:t>
            </a:r>
            <a:r>
              <a:rPr lang="ru-RU" sz="1600" dirty="0" err="1"/>
              <a:t>обсягів</a:t>
            </a:r>
            <a:r>
              <a:rPr lang="ru-RU" sz="1600" dirty="0"/>
              <a:t>, </a:t>
            </a:r>
            <a:r>
              <a:rPr lang="ru-RU" sz="1600" dirty="0" err="1"/>
              <a:t>термінів</a:t>
            </a:r>
            <a:r>
              <a:rPr lang="ru-RU" sz="1600" dirty="0"/>
              <a:t> і </a:t>
            </a:r>
            <a:r>
              <a:rPr lang="ru-RU" sz="1600" dirty="0" err="1"/>
              <a:t>змін</a:t>
            </a:r>
            <a:r>
              <a:rPr lang="ru-RU" sz="1600" dirty="0"/>
              <a:t> за </a:t>
            </a:r>
            <a:r>
              <a:rPr lang="ru-RU" sz="1600" dirty="0" err="1"/>
              <a:t>матеріалами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ПЛНБ .</a:t>
            </a:r>
            <a:endParaRPr lang="uk-UA" sz="1600" dirty="0"/>
          </a:p>
          <a:p>
            <a:pPr lvl="0" algn="just"/>
            <a:r>
              <a:rPr lang="ru-RU" sz="1600" dirty="0"/>
              <a:t>Наказ ОУЛМГ (за </a:t>
            </a:r>
            <a:r>
              <a:rPr lang="ru-RU" sz="1600" dirty="0" err="1"/>
              <a:t>рішенням</a:t>
            </a:r>
            <a:r>
              <a:rPr lang="ru-RU" sz="1600" dirty="0"/>
              <a:t> </a:t>
            </a:r>
            <a:r>
              <a:rPr lang="ru-RU" sz="1600" dirty="0" err="1"/>
              <a:t>постійно</a:t>
            </a:r>
            <a:r>
              <a:rPr lang="ru-RU" sz="1600" dirty="0"/>
              <a:t> </a:t>
            </a:r>
            <a:r>
              <a:rPr lang="ru-RU" sz="1600" dirty="0" err="1"/>
              <a:t>діючої</a:t>
            </a:r>
            <a:r>
              <a:rPr lang="ru-RU" sz="1600" dirty="0"/>
              <a:t> </a:t>
            </a:r>
            <a:r>
              <a:rPr lang="ru-RU" sz="1600" dirty="0" err="1"/>
              <a:t>атестаційної</a:t>
            </a:r>
            <a:r>
              <a:rPr lang="ru-RU" sz="1600" dirty="0"/>
              <a:t> </a:t>
            </a:r>
            <a:r>
              <a:rPr lang="ru-RU" sz="1600" dirty="0" err="1"/>
              <a:t>комісії</a:t>
            </a:r>
            <a:r>
              <a:rPr lang="ru-RU" sz="1600" dirty="0"/>
              <a:t>)  про  </a:t>
            </a:r>
            <a:r>
              <a:rPr lang="ru-RU" sz="1600" dirty="0" err="1"/>
              <a:t>внесення</a:t>
            </a:r>
            <a:r>
              <a:rPr lang="ru-RU" sz="1600" dirty="0"/>
              <a:t> </a:t>
            </a:r>
            <a:r>
              <a:rPr lang="ru-RU" sz="1600" dirty="0" err="1"/>
              <a:t>змін</a:t>
            </a:r>
            <a:r>
              <a:rPr lang="ru-RU" sz="1600" dirty="0"/>
              <a:t> до складу ПЛНБ  на </a:t>
            </a:r>
            <a:r>
              <a:rPr lang="ru-RU" sz="1600" dirty="0" err="1"/>
              <a:t>підставі</a:t>
            </a:r>
            <a:r>
              <a:rPr lang="ru-RU" sz="1600" dirty="0"/>
              <a:t>  </a:t>
            </a:r>
            <a:r>
              <a:rPr lang="ru-RU" sz="1600" dirty="0" err="1"/>
              <a:t>результатів</a:t>
            </a:r>
            <a:r>
              <a:rPr lang="ru-RU" sz="1600" dirty="0"/>
              <a:t> </a:t>
            </a:r>
            <a:r>
              <a:rPr lang="ru-RU" sz="1600" dirty="0" err="1"/>
              <a:t>одноразової</a:t>
            </a:r>
            <a:r>
              <a:rPr lang="ru-RU" sz="1600" dirty="0"/>
              <a:t> </a:t>
            </a:r>
            <a:r>
              <a:rPr lang="ru-RU" sz="1600" dirty="0" err="1"/>
              <a:t>інвентаризації</a:t>
            </a:r>
            <a:r>
              <a:rPr lang="ru-RU" sz="1600" dirty="0"/>
              <a:t>  ПЛНБ.</a:t>
            </a:r>
          </a:p>
          <a:p>
            <a:pPr lvl="0" algn="just"/>
            <a:r>
              <a:rPr lang="ru-RU" sz="1600" dirty="0" err="1"/>
              <a:t>Підготовка</a:t>
            </a:r>
            <a:r>
              <a:rPr lang="ru-RU" sz="1600" dirty="0"/>
              <a:t> </a:t>
            </a:r>
            <a:r>
              <a:rPr lang="ru-RU" sz="1600" dirty="0" err="1"/>
              <a:t>пояснюючої</a:t>
            </a:r>
            <a:r>
              <a:rPr lang="ru-RU" sz="1600" dirty="0"/>
              <a:t> записки.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1012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8F636E6-E0BB-0EB9-7889-7BF25C0DB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782649"/>
              </p:ext>
            </p:extLst>
          </p:nvPr>
        </p:nvGraphicFramePr>
        <p:xfrm>
          <a:off x="1" y="260648"/>
          <a:ext cx="9036495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3" imgW="9607718" imgH="4062765" progId="Word.Document.12">
                  <p:embed/>
                </p:oleObj>
              </mc:Choice>
              <mc:Fallback>
                <p:oleObj name="Document" r:id="rId3" imgW="9607718" imgH="40627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260648"/>
                        <a:ext cx="9036495" cy="6264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2085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Documents and Settings\Admin\Рабочий стол\Фото презентація\DSC0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085962" cy="7778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986" name="Picture 2" descr="C:\Documents and Settings\Admin\Рабочий стол\Фото презентація\DSC02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588" y="-824726"/>
            <a:ext cx="9335587" cy="7001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Documents and Settings\Admin\Рабочий стол\Фото презентація\DSC01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0" y="0"/>
            <a:ext cx="8667780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65127"/>
            <a:ext cx="6643734" cy="8492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4034" name="Picture 2" descr="C:\Documents and Settings\Admin\Рабочий стол\Фото презентація\DSC02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573483" cy="5680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Admin\Рабочий стол\Фото презентація\DSC00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Documents and Settings\Admin\Рабочий стол\Фото презентація\DSC0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CE231-3BAB-4B98-BF4C-B7D0DC54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47457"/>
            <a:ext cx="6480719" cy="445239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Засади лісової репродукції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BD9BE61-BFBE-4683-9C2D-B777C4AFB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384" y="836712"/>
            <a:ext cx="8247079" cy="58326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62555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Изображение 1" descr="Presentation-2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458788"/>
            <a:ext cx="91297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41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D371A-74F4-4238-ACB8-9ECAD176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4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Засади моніторингу лісового насінництва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розсадництва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Місце для вмісту 25">
            <a:extLst>
              <a:ext uri="{FF2B5EF4-FFF2-40B4-BE49-F238E27FC236}">
                <a16:creationId xmlns:a16="http://schemas.microsoft.com/office/drawing/2014/main" id="{2DEC9150-DA19-4785-83F8-2D4389A5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14" y="836712"/>
            <a:ext cx="7886699" cy="5688631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61973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9009A-EBBC-4CA2-AD61-F7BC8E5E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383333"/>
            <a:ext cx="7886700" cy="471584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моніторингу лісового насінництва 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розсадництва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0B0241-85B6-44B0-99C9-D6EC7D60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112" y="4111143"/>
            <a:ext cx="5909603" cy="206582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D74E8AB-A18A-495F-91F8-03B2DDB3618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9666" y="-3"/>
            <a:ext cx="68517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9F256D25-3C56-431A-873E-407F91881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970031"/>
              </p:ext>
            </p:extLst>
          </p:nvPr>
        </p:nvGraphicFramePr>
        <p:xfrm>
          <a:off x="633413" y="987425"/>
          <a:ext cx="7816850" cy="525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9710269" imgH="6533170" progId="Word.Document.12">
                  <p:embed/>
                </p:oleObj>
              </mc:Choice>
              <mc:Fallback>
                <p:oleObj name="Document" r:id="rId3" imgW="9710269" imgH="6533170" progId="Word.Document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987425"/>
                        <a:ext cx="7816850" cy="5251450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35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210CF4-207C-41FE-AE90-4F086EAE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55" y="1145447"/>
            <a:ext cx="8280920" cy="5468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B5C845-E778-434C-81DB-035ADBE7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80" y="244475"/>
            <a:ext cx="8284095" cy="592237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ПЛНБ за видами 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9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B13E10-1C3D-4483-8D83-7BAD0305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4450"/>
            <a:ext cx="7886700" cy="98431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Селекційна оцінка лісового насіння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1214D-3F64-499E-864F-D3B18CF76BE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50" y="1268760"/>
            <a:ext cx="8013627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Селекційна оцінка лісового насіння</a:t>
            </a:r>
            <a:r>
              <a:rPr lang="en-US" b="1" dirty="0"/>
              <a:t> </a:t>
            </a:r>
            <a:r>
              <a:rPr lang="uk-UA" b="1" dirty="0"/>
              <a:t> для </a:t>
            </a:r>
            <a:r>
              <a:rPr lang="uk-UA" b="1" dirty="0" err="1"/>
              <a:t>сортовипробовування</a:t>
            </a:r>
            <a:r>
              <a:rPr lang="uk-UA" b="1" dirty="0"/>
              <a:t> та визнання категорій лісового репродуктивного матеріалу </a:t>
            </a:r>
            <a:endParaRPr lang="uk-UA" dirty="0"/>
          </a:p>
          <a:p>
            <a:pPr algn="just"/>
            <a:r>
              <a:rPr lang="uk-UA" dirty="0"/>
              <a:t>а) </a:t>
            </a:r>
            <a:r>
              <a:rPr lang="uk-UA" b="1" dirty="0"/>
              <a:t>нормальне</a:t>
            </a:r>
            <a:r>
              <a:rPr lang="uk-UA" dirty="0"/>
              <a:t> (ідентифіковане) - насіння заготовлене з насінників, в нормальних насадженнях, на тимчасових </a:t>
            </a:r>
            <a:r>
              <a:rPr lang="uk-UA" dirty="0" err="1"/>
              <a:t>лісонасінних</a:t>
            </a:r>
            <a:r>
              <a:rPr lang="uk-UA" dirty="0"/>
              <a:t> ділянках;</a:t>
            </a:r>
          </a:p>
          <a:p>
            <a:pPr algn="just"/>
            <a:r>
              <a:rPr lang="uk-UA" b="1" dirty="0"/>
              <a:t>б) покращене </a:t>
            </a:r>
            <a:r>
              <a:rPr lang="uk-UA" dirty="0"/>
              <a:t>- насіння, зібране з плюсових дерев, в плюсових насадженнях, з </a:t>
            </a:r>
            <a:r>
              <a:rPr lang="uk-UA" dirty="0" err="1"/>
              <a:t>клонових</a:t>
            </a:r>
            <a:r>
              <a:rPr lang="uk-UA" dirty="0"/>
              <a:t> насінних та родинних плантацій, постійних </a:t>
            </a:r>
            <a:r>
              <a:rPr lang="uk-UA" dirty="0" err="1"/>
              <a:t>лісонасінних</a:t>
            </a:r>
            <a:r>
              <a:rPr lang="uk-UA" dirty="0"/>
              <a:t> ділянок,  які не пройшли випробування за потомством і є оригінальним (відбірним)  для регіону походження;</a:t>
            </a:r>
          </a:p>
          <a:p>
            <a:pPr algn="just"/>
            <a:r>
              <a:rPr lang="uk-UA" b="1" dirty="0"/>
              <a:t>в) елітне -</a:t>
            </a:r>
            <a:r>
              <a:rPr lang="uk-UA" dirty="0"/>
              <a:t> отримане під час здійснення перехресного запилення між клонами елітних дерев, перевірених за якістю на насінному потомстві; </a:t>
            </a:r>
          </a:p>
          <a:p>
            <a:pPr algn="just"/>
            <a:r>
              <a:rPr lang="uk-UA" b="1" dirty="0"/>
              <a:t>г) гібридне </a:t>
            </a:r>
            <a:r>
              <a:rPr lang="uk-UA" dirty="0"/>
              <a:t>- насіння, отримане на спеціальних плантаціях від схрещування рослин певних видів і форм, для забезпечення гетерозисного ефекту;</a:t>
            </a:r>
          </a:p>
          <a:p>
            <a:pPr algn="just"/>
            <a:r>
              <a:rPr lang="uk-UA" b="1" dirty="0"/>
              <a:t>д) сортове </a:t>
            </a:r>
            <a:r>
              <a:rPr lang="uk-UA" dirty="0"/>
              <a:t>- насіння отримане з насінних ресурсів, які  пройшли випробування за потомством для певної ознаки та атестовані за властивостями, як сорт лісових рослин.</a:t>
            </a:r>
          </a:p>
          <a:p>
            <a:pPr algn="just"/>
            <a:r>
              <a:rPr lang="uk-UA" b="1" dirty="0"/>
              <a:t>Місцевим</a:t>
            </a:r>
            <a:r>
              <a:rPr lang="uk-UA" dirty="0"/>
              <a:t> вважають насіння, зібране в межах </a:t>
            </a:r>
            <a:r>
              <a:rPr lang="uk-UA" dirty="0" err="1"/>
              <a:t>лісонасіннєвого</a:t>
            </a:r>
            <a:r>
              <a:rPr lang="uk-UA" dirty="0"/>
              <a:t> району,</a:t>
            </a:r>
            <a:br>
              <a:rPr lang="uk-UA" dirty="0"/>
            </a:br>
            <a:r>
              <a:rPr lang="uk-UA" dirty="0"/>
              <a:t>підрайону. Насіння, заготовлене в інших </a:t>
            </a:r>
            <a:r>
              <a:rPr lang="uk-UA" dirty="0" err="1"/>
              <a:t>лісонасіннєвих</a:t>
            </a:r>
            <a:r>
              <a:rPr lang="uk-UA" dirty="0"/>
              <a:t> районах, вважають </a:t>
            </a:r>
            <a:r>
              <a:rPr lang="uk-UA" dirty="0" err="1"/>
              <a:t>іншорайонним</a:t>
            </a:r>
            <a:r>
              <a:rPr lang="uk-UA" dirty="0"/>
              <a:t>. В рівнинних областях доцільно використовувати місцеве насіння, </a:t>
            </a:r>
            <a:r>
              <a:rPr lang="uk-UA" dirty="0" err="1"/>
              <a:t>атакож</a:t>
            </a:r>
            <a:r>
              <a:rPr lang="uk-UA" dirty="0"/>
              <a:t> насіння із суміжних районів і підрайонів однієї </a:t>
            </a:r>
            <a:r>
              <a:rPr lang="uk-UA" dirty="0" err="1"/>
              <a:t>лісорослинної</a:t>
            </a:r>
            <a:r>
              <a:rPr lang="uk-UA" dirty="0"/>
              <a:t> зони.</a:t>
            </a:r>
          </a:p>
        </p:txBody>
      </p:sp>
    </p:spTree>
    <p:extLst>
      <p:ext uri="{BB962C8B-B14F-4D97-AF65-F5344CB8AC3E}">
        <p14:creationId xmlns:p14="http://schemas.microsoft.com/office/powerpoint/2010/main" val="145927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379ED8-D1B0-4871-8F87-01F338391E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25937" r="23862" b="7756"/>
          <a:stretch>
            <a:fillRect/>
          </a:stretch>
        </p:blipFill>
        <p:spPr bwMode="auto">
          <a:xfrm>
            <a:off x="551620" y="1241376"/>
            <a:ext cx="8040760" cy="5139952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dist="17780" dir="5400000" algn="ctr" rotWithShape="0">
              <a:srgbClr val="000000">
                <a:alpha val="39999"/>
              </a:srgbClr>
            </a:outerShdw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600B355-C32C-4254-B123-4E155846A7AC}"/>
              </a:ext>
            </a:extLst>
          </p:cNvPr>
          <p:cNvSpPr/>
          <p:nvPr/>
        </p:nvSpPr>
        <p:spPr>
          <a:xfrm>
            <a:off x="551620" y="260648"/>
            <a:ext cx="8040760" cy="83099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Потенційна схема регіоналізації лісового репродуктивного матеріалу на засадах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лісонасіннєвого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районування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80995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1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000" dirty="0"/>
              <a:t>Витяг з</a:t>
            </a:r>
            <a:r>
              <a:rPr lang="en-US" sz="2000" dirty="0"/>
              <a:t> </a:t>
            </a:r>
            <a:r>
              <a:rPr lang="uk-UA" sz="2000" dirty="0"/>
              <a:t>«</a:t>
            </a:r>
            <a:r>
              <a:rPr lang="uk-UA" sz="20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НАСТАНОВ</a:t>
            </a:r>
            <a:br>
              <a:rPr lang="ru-RU" sz="20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ЛІСОВОГО НАСІННИЦТВА</a:t>
            </a:r>
            <a:r>
              <a:rPr lang="uk-UA" sz="2000" dirty="0">
                <a:effectLst/>
              </a:rPr>
              <a:t>»</a:t>
            </a:r>
            <a:br>
              <a:rPr lang="ru-RU" sz="2000" dirty="0">
                <a:effectLst/>
              </a:rPr>
            </a:br>
            <a:r>
              <a:rPr lang="uk-UA" sz="2000" dirty="0">
                <a:effectLst/>
              </a:rPr>
              <a:t>(2-е видання, </a:t>
            </a:r>
            <a:r>
              <a:rPr lang="ru-RU" sz="2000" dirty="0" err="1">
                <a:effectLst/>
              </a:rPr>
              <a:t>доп</a:t>
            </a:r>
            <a:r>
              <a:rPr lang="uk-UA" sz="2000" dirty="0" err="1">
                <a:effectLst/>
              </a:rPr>
              <a:t>овнене</a:t>
            </a:r>
            <a:r>
              <a:rPr lang="uk-UA" sz="2000" dirty="0">
                <a:effectLst/>
              </a:rPr>
              <a:t> і перероблене), Харків, 2017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43924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uk-UA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Пункт 10 «</a:t>
            </a:r>
            <a:r>
              <a:rPr lang="uk-U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Документація, оформлення в натурі, охорона і використання об'єктів збереження цінного генофонду</a:t>
            </a:r>
            <a: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uk-UA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10.6. …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Плюсові дерева в натурі вимічають білою фарбою смужкою завширшки 10 см навколо стовбура на висоті 1,5 м. На цій смузі надписують чорною фарбою два номери: в чисельнику – порядковий номер дерева за </a:t>
            </a:r>
            <a:r>
              <a:rPr lang="uk-UA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Держреєстром</a:t>
            </a: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 знаменнику – по підприємству.</a:t>
            </a:r>
          </a:p>
          <a:p>
            <a:pPr algn="just"/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Елітні дерева відзначають нанесенням паралельно існуючій позначці плюсового дерева ще однієї смуги червоного кольору шириною не менше 5 см без будь-яких написів</a:t>
            </a:r>
            <a:r>
              <a:rPr lang="uk-UA" sz="2400" dirty="0">
                <a:effectLst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982572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1683</Words>
  <Application>Microsoft Office PowerPoint</Application>
  <PresentationFormat>Екран (4:3)</PresentationFormat>
  <Paragraphs>131</Paragraphs>
  <Slides>30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2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1_Тема Office</vt:lpstr>
      <vt:lpstr>2_Тема Office</vt:lpstr>
      <vt:lpstr>Document</vt:lpstr>
      <vt:lpstr>Презентація PowerPoint</vt:lpstr>
      <vt:lpstr> Зони обслуговування   ДО «Український ЛСЦ» за відокремленими підрозділами</vt:lpstr>
      <vt:lpstr>Засади лісової репродукції</vt:lpstr>
      <vt:lpstr>Засади моніторингу лісового насінництва та розсадництва</vt:lpstr>
      <vt:lpstr>Питання моніторингу лісового насінництва  та розсадництва</vt:lpstr>
      <vt:lpstr>Розподіл ПЛНБ за видами об’єктів</vt:lpstr>
      <vt:lpstr>Селекційна оцінка лісового насіння </vt:lpstr>
      <vt:lpstr>Презентація PowerPoint</vt:lpstr>
      <vt:lpstr>Витяг з «НАСТАНОВ З ЛІСОВОГО НАСІННИЦТВА» (2-е видання, доповнене і перероблене), Харків, 2017 </vt:lpstr>
      <vt:lpstr> Відповідне натурне оформлення плюсового дерева (чорна фарба номерів на білому фоні смуги) а також за відсутності інформаційної таблички, його ідентифікація на фото (знизу у правому куті,  тут слід добавити координати геопозиціонування).</vt:lpstr>
      <vt:lpstr>Плюсові дерева на підставі висновків наукового випробовування передачі ознак чи властивостей визнаються «елітними». Елітні дерева відзначають нанесенням паралельно існуючій позначці плюсового дерева ще однієї смуги червоного кольору шириною не менше 5 см без будь-яких написів</vt:lpstr>
      <vt:lpstr>Презентація PowerPoint</vt:lpstr>
      <vt:lpstr>Формування ПЛНД (ТУ У А02.4 009940064 002 2017) </vt:lpstr>
      <vt:lpstr>Приклад встановлення інформаційного аншлагу  постійної лісонасінної ділянки дуба  звичайного</vt:lpstr>
      <vt:lpstr>Формування ПЛНД (ТУ У А02.4 009940064 002 2017) </vt:lpstr>
      <vt:lpstr>Приклад догляду та  встановлення інформаційного аншлагу клонової плантації ялиці білої</vt:lpstr>
      <vt:lpstr>Приклад доглянутої клонової плантації  дуба звичайного  на якій зафіксоване перше плодоношення окремих клонів </vt:lpstr>
      <vt:lpstr>ОБЛІК ОЧІКУВАНОГО ВРОЖАЮ</vt:lpstr>
      <vt:lpstr>  Шкала окомірної оцінки цвітіння і плодоношення деревних насаджень (по В.Г. Капперу) </vt:lpstr>
      <vt:lpstr>  Шкала окомірної оцінки цвітіння і плодоношення деревних насаджень (по В.Г. Капперу) </vt:lpstr>
      <vt:lpstr> Порядок  проведення одночасної інвентаризації ПЛНБ (Методика одночасної інвентаризації об’єктів постійної лісонасіннєвої бази . ДО «Український ЛСЦ». - Київ:2020, Держлісагентство України. - 37 с.) </vt:lpstr>
      <vt:lpstr> Порядок  проведення одночасної інвентаризації ПЛНБ (Методика одночасної інвентаризації об’єктів постійної лісонасіннєвої бази . ДО «Український ЛСЦ». - Київ:2020, Держлісагентство України. - 37 с.)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ULSC</dc:creator>
  <cp:lastModifiedBy>Vasyl Blystiv</cp:lastModifiedBy>
  <cp:revision>74</cp:revision>
  <dcterms:created xsi:type="dcterms:W3CDTF">2019-11-13T12:32:27Z</dcterms:created>
  <dcterms:modified xsi:type="dcterms:W3CDTF">2024-05-27T12:27:42Z</dcterms:modified>
</cp:coreProperties>
</file>